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5" r:id="rId46"/>
    <p:sldId id="304" r:id="rId47"/>
    <p:sldId id="300" r:id="rId48"/>
    <p:sldId id="301" r:id="rId49"/>
    <p:sldId id="302" r:id="rId50"/>
    <p:sldId id="310" r:id="rId51"/>
    <p:sldId id="309" r:id="rId52"/>
    <p:sldId id="308" r:id="rId53"/>
    <p:sldId id="307" r:id="rId54"/>
    <p:sldId id="306" r:id="rId55"/>
    <p:sldId id="303" r:id="rId56"/>
    <p:sldId id="314" r:id="rId57"/>
    <p:sldId id="313" r:id="rId58"/>
    <p:sldId id="312" r:id="rId59"/>
    <p:sldId id="311" r:id="rId60"/>
    <p:sldId id="315" r:id="rId61"/>
    <p:sldId id="317" r:id="rId62"/>
    <p:sldId id="316" r:id="rId63"/>
    <p:sldId id="318" r:id="rId64"/>
  </p:sldIdLst>
  <p:sldSz cx="18288000" cy="10287000"/>
  <p:notesSz cx="6858000" cy="9144000"/>
  <p:embeddedFontLst>
    <p:embeddedFont>
      <p:font typeface="Gagalin" panose="020B0604020202020204" charset="0"/>
      <p:regular r:id="rId65"/>
    </p:embeddedFont>
    <p:embeddedFont>
      <p:font typeface="Tufuli Arabic Bold" panose="020B0604020202020204" charset="-78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2" d="100"/>
          <a:sy n="52" d="100"/>
        </p:scale>
        <p:origin x="850" y="6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24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39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4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3892" y="-253503"/>
            <a:ext cx="13882966" cy="10794006"/>
          </a:xfrm>
          <a:custGeom>
            <a:avLst/>
            <a:gdLst/>
            <a:ahLst/>
            <a:cxnLst/>
            <a:rect l="l" t="t" r="r" b="b"/>
            <a:pathLst>
              <a:path w="13882966" h="10794006">
                <a:moveTo>
                  <a:pt x="0" y="0"/>
                </a:moveTo>
                <a:lnTo>
                  <a:pt x="13882966" y="0"/>
                </a:lnTo>
                <a:lnTo>
                  <a:pt x="13882966" y="10794006"/>
                </a:lnTo>
                <a:lnTo>
                  <a:pt x="0" y="10794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46190" y="2527377"/>
            <a:ext cx="17395619" cy="708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8"/>
              </a:lnSpc>
            </a:pPr>
            <a:r>
              <a:rPr lang="en-US" sz="138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„POZNAJMY AUTYZM – WSZYSCY JESTEŚMY WYJĄTKOWI!”</a:t>
            </a:r>
          </a:p>
          <a:p>
            <a:pPr algn="ctr">
              <a:lnSpc>
                <a:spcPts val="13808"/>
              </a:lnSpc>
            </a:pPr>
            <a:endParaRPr lang="en-US" sz="13808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23346" y="2067279"/>
            <a:ext cx="15441307" cy="339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1"/>
              </a:lnSpc>
              <a:spcBef>
                <a:spcPct val="0"/>
              </a:spcBef>
            </a:pPr>
            <a:r>
              <a:rPr lang="en-US" sz="13031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ZAPRASZAMY NA FILMIK O AUTYŹMIE</a:t>
            </a:r>
          </a:p>
        </p:txBody>
      </p:sp>
      <p:sp>
        <p:nvSpPr>
          <p:cNvPr id="13" name="Freeform 13"/>
          <p:cNvSpPr/>
          <p:nvPr/>
        </p:nvSpPr>
        <p:spPr>
          <a:xfrm>
            <a:off x="-289452" y="6364829"/>
            <a:ext cx="18577452" cy="4110261"/>
          </a:xfrm>
          <a:custGeom>
            <a:avLst/>
            <a:gdLst/>
            <a:ahLst/>
            <a:cxnLst/>
            <a:rect l="l" t="t" r="r" b="b"/>
            <a:pathLst>
              <a:path w="18577452" h="4110261">
                <a:moveTo>
                  <a:pt x="0" y="0"/>
                </a:moveTo>
                <a:lnTo>
                  <a:pt x="18577452" y="0"/>
                </a:lnTo>
                <a:lnTo>
                  <a:pt x="18577452" y="4110262"/>
                </a:lnTo>
                <a:lnTo>
                  <a:pt x="0" y="4110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503601" y="283276"/>
            <a:ext cx="17280797" cy="9720449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6631" y="-465136"/>
            <a:ext cx="13881316" cy="11486789"/>
          </a:xfrm>
          <a:custGeom>
            <a:avLst/>
            <a:gdLst/>
            <a:ahLst/>
            <a:cxnLst/>
            <a:rect l="l" t="t" r="r" b="b"/>
            <a:pathLst>
              <a:path w="13881316" h="11486789">
                <a:moveTo>
                  <a:pt x="0" y="0"/>
                </a:moveTo>
                <a:lnTo>
                  <a:pt x="13881316" y="0"/>
                </a:lnTo>
                <a:lnTo>
                  <a:pt x="13881316" y="11486789"/>
                </a:lnTo>
                <a:lnTo>
                  <a:pt x="0" y="11486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46870" y="1776777"/>
            <a:ext cx="15964028" cy="756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8"/>
              </a:lnSpc>
            </a:pPr>
            <a:r>
              <a:rPr lang="en-US" sz="806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CZY DZIECI Z AUTYZMEM LUBIĄ MIEĆ PRZYJACIÓŁ?</a:t>
            </a:r>
          </a:p>
          <a:p>
            <a:pPr algn="ctr">
              <a:lnSpc>
                <a:spcPts val="11067"/>
              </a:lnSpc>
            </a:pPr>
            <a:r>
              <a:rPr lang="en-US" sz="11067">
                <a:solidFill>
                  <a:srgbClr val="F1CC33"/>
                </a:solidFill>
                <a:latin typeface="Gagalin"/>
                <a:ea typeface="Gagalin"/>
                <a:cs typeface="Gagalin"/>
                <a:sym typeface="Gagalin"/>
              </a:rPr>
              <a:t>Tak!</a:t>
            </a:r>
          </a:p>
          <a:p>
            <a:pPr algn="ctr">
              <a:lnSpc>
                <a:spcPts val="8068"/>
              </a:lnSpc>
            </a:pPr>
            <a:r>
              <a:rPr lang="en-US" sz="806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Czasem trudno im pokazać, co czują, ale bardzo chcą mieć kolegów.</a:t>
            </a:r>
          </a:p>
          <a:p>
            <a:pPr algn="ctr">
              <a:lnSpc>
                <a:spcPts val="8068"/>
              </a:lnSpc>
            </a:pPr>
            <a:endParaRPr lang="en-US" sz="8068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44585" y="1500552"/>
            <a:ext cx="15955543" cy="7588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8"/>
              </a:lnSpc>
            </a:pPr>
            <a:r>
              <a:rPr lang="en-US" sz="8139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Co możemy zrobić, by im pomóc?</a:t>
            </a:r>
          </a:p>
          <a:p>
            <a:pPr marL="1325612" lvl="1" indent="-662806" algn="l">
              <a:lnSpc>
                <a:spcPts val="9578"/>
              </a:lnSpc>
              <a:buFont typeface="Arial"/>
              <a:buChar char="•"/>
            </a:pPr>
            <a:r>
              <a:rPr lang="en-US" sz="6139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Być cierpliwym.</a:t>
            </a:r>
          </a:p>
          <a:p>
            <a:pPr marL="1325612" lvl="1" indent="-662806" algn="l">
              <a:lnSpc>
                <a:spcPts val="9578"/>
              </a:lnSpc>
              <a:buFont typeface="Arial"/>
              <a:buChar char="•"/>
            </a:pPr>
            <a:r>
              <a:rPr lang="en-US" sz="6139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Pytać, jak się czują.</a:t>
            </a:r>
          </a:p>
          <a:p>
            <a:pPr marL="1325612" lvl="1" indent="-662806" algn="l">
              <a:lnSpc>
                <a:spcPts val="9578"/>
              </a:lnSpc>
              <a:buFont typeface="Arial"/>
              <a:buChar char="•"/>
            </a:pPr>
            <a:r>
              <a:rPr lang="en-US" sz="6139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Nie wyśmiewać.</a:t>
            </a:r>
          </a:p>
          <a:p>
            <a:pPr marL="1325612" lvl="1" indent="-662806" algn="l">
              <a:lnSpc>
                <a:spcPts val="9578"/>
              </a:lnSpc>
              <a:buFont typeface="Arial"/>
              <a:buChar char="•"/>
            </a:pPr>
            <a:r>
              <a:rPr lang="en-US" sz="6139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Pomagać, gdy proszą.</a:t>
            </a:r>
          </a:p>
          <a:p>
            <a:pPr algn="ctr">
              <a:lnSpc>
                <a:spcPts val="10988"/>
              </a:lnSpc>
            </a:pPr>
            <a:endParaRPr lang="en-US" sz="6139">
              <a:solidFill>
                <a:srgbClr val="597EAA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0404050" y="3061021"/>
            <a:ext cx="6181842" cy="6197279"/>
            <a:chOff x="0" y="0"/>
            <a:chExt cx="5594350" cy="5608320"/>
          </a:xfrm>
        </p:grpSpPr>
        <p:sp>
          <p:nvSpPr>
            <p:cNvPr id="14" name="Freeform 14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12"/>
              <a:stretch>
                <a:fillRect l="-25226" r="-25226"/>
              </a:stretch>
            </a:blipFill>
          </p:spPr>
        </p:sp>
      </p:grp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004000" y="2840583"/>
            <a:ext cx="6664210" cy="6680852"/>
            <a:chOff x="0" y="0"/>
            <a:chExt cx="5594350" cy="5608320"/>
          </a:xfrm>
        </p:grpSpPr>
        <p:sp>
          <p:nvSpPr>
            <p:cNvPr id="13" name="Freeform 13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12"/>
              <a:stretch>
                <a:fillRect l="-25226" r="-2522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076130" y="850267"/>
            <a:ext cx="13267663" cy="3628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3"/>
              </a:lnSpc>
              <a:spcBef>
                <a:spcPct val="0"/>
              </a:spcBef>
            </a:pPr>
            <a:r>
              <a:rPr lang="en-US" sz="924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Empatia – co to znaczy?</a:t>
            </a:r>
          </a:p>
          <a:p>
            <a:pPr algn="ctr">
              <a:lnSpc>
                <a:spcPts val="14703"/>
              </a:lnSpc>
              <a:spcBef>
                <a:spcPct val="0"/>
              </a:spcBef>
            </a:pPr>
            <a:endParaRPr lang="en-US" sz="9247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09961" y="2832421"/>
            <a:ext cx="8894040" cy="597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9"/>
              </a:lnSpc>
              <a:spcBef>
                <a:spcPct val="0"/>
              </a:spcBef>
            </a:pPr>
            <a:r>
              <a:rPr lang="en-US" sz="6031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To umiejętność zrozumienia, co czuje ktoś inny.</a:t>
            </a:r>
          </a:p>
          <a:p>
            <a:pPr algn="ctr">
              <a:lnSpc>
                <a:spcPts val="9589"/>
              </a:lnSpc>
              <a:spcBef>
                <a:spcPct val="0"/>
              </a:spcBef>
            </a:pPr>
            <a:r>
              <a:rPr lang="en-US" sz="6031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Spróbuj postawić się w czyichś butach.</a:t>
            </a:r>
          </a:p>
        </p:txBody>
      </p:sp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97258" y="1239454"/>
            <a:ext cx="5637276" cy="8229600"/>
          </a:xfrm>
          <a:custGeom>
            <a:avLst/>
            <a:gdLst/>
            <a:ahLst/>
            <a:cxnLst/>
            <a:rect l="l" t="t" r="r" b="b"/>
            <a:pathLst>
              <a:path w="5637276" h="8229600">
                <a:moveTo>
                  <a:pt x="0" y="0"/>
                </a:moveTo>
                <a:lnTo>
                  <a:pt x="5637276" y="0"/>
                </a:lnTo>
                <a:lnTo>
                  <a:pt x="56372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50666" y="1097697"/>
            <a:ext cx="9581776" cy="784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7"/>
              </a:lnSpc>
              <a:spcBef>
                <a:spcPct val="0"/>
              </a:spcBef>
            </a:pPr>
            <a:r>
              <a:rPr lang="en-US" sz="6583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Każdy z nas ma coś wyjątkowego</a:t>
            </a:r>
          </a:p>
          <a:p>
            <a:pPr algn="ctr">
              <a:lnSpc>
                <a:spcPts val="10467"/>
              </a:lnSpc>
              <a:spcBef>
                <a:spcPct val="0"/>
              </a:spcBef>
            </a:pPr>
            <a:r>
              <a:rPr lang="en-US" sz="6583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Jeden świetnie rysuje, inny szybko biega.</a:t>
            </a:r>
          </a:p>
          <a:p>
            <a:pPr algn="ctr">
              <a:lnSpc>
                <a:spcPts val="10467"/>
              </a:lnSpc>
              <a:spcBef>
                <a:spcPct val="0"/>
              </a:spcBef>
            </a:pPr>
            <a:r>
              <a:rPr lang="en-US" sz="6583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Osoby z autyzmem też mają swoje talenty.</a:t>
            </a:r>
          </a:p>
        </p:txBody>
      </p:sp>
    </p:spTree>
  </p:cSld>
  <p:clrMapOvr>
    <a:masterClrMapping/>
  </p:clrMapOvr>
  <p:transition spd="med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71003" y="2289087"/>
            <a:ext cx="6645933" cy="6130873"/>
          </a:xfrm>
          <a:custGeom>
            <a:avLst/>
            <a:gdLst/>
            <a:ahLst/>
            <a:cxnLst/>
            <a:rect l="l" t="t" r="r" b="b"/>
            <a:pathLst>
              <a:path w="6645933" h="6130873">
                <a:moveTo>
                  <a:pt x="0" y="0"/>
                </a:moveTo>
                <a:lnTo>
                  <a:pt x="6645934" y="0"/>
                </a:lnTo>
                <a:lnTo>
                  <a:pt x="6645934" y="6130873"/>
                </a:lnTo>
                <a:lnTo>
                  <a:pt x="0" y="6130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19186" y="1362470"/>
            <a:ext cx="9694751" cy="743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3"/>
              </a:lnSpc>
            </a:pPr>
            <a:r>
              <a:rPr lang="en-US" sz="6031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Kolor niebieski – symbol autyzmu</a:t>
            </a:r>
          </a:p>
          <a:p>
            <a:pPr algn="ctr">
              <a:lnSpc>
                <a:spcPts val="8443"/>
              </a:lnSpc>
            </a:pPr>
            <a:r>
              <a:rPr lang="en-US" sz="6031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2 kwietnia ludzie zakładają niebieskie ubrania.</a:t>
            </a:r>
          </a:p>
          <a:p>
            <a:pPr algn="ctr">
              <a:lnSpc>
                <a:spcPts val="8443"/>
              </a:lnSpc>
            </a:pPr>
            <a:r>
              <a:rPr lang="en-US" sz="6031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To znak wsparcia i zrozumienia.</a:t>
            </a:r>
          </a:p>
        </p:txBody>
      </p:sp>
    </p:spTree>
  </p:cSld>
  <p:clrMapOvr>
    <a:masterClrMapping/>
  </p:clrMapOvr>
  <p:transition spd="med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0858" y="3443052"/>
            <a:ext cx="6105238" cy="6135917"/>
          </a:xfrm>
          <a:custGeom>
            <a:avLst/>
            <a:gdLst/>
            <a:ahLst/>
            <a:cxnLst/>
            <a:rect l="l" t="t" r="r" b="b"/>
            <a:pathLst>
              <a:path w="6105238" h="6135917">
                <a:moveTo>
                  <a:pt x="0" y="0"/>
                </a:moveTo>
                <a:lnTo>
                  <a:pt x="6105237" y="0"/>
                </a:lnTo>
                <a:lnTo>
                  <a:pt x="6105237" y="6135918"/>
                </a:lnTo>
                <a:lnTo>
                  <a:pt x="0" y="6135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01905" y="1004327"/>
            <a:ext cx="14484191" cy="3586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9"/>
              </a:lnSpc>
            </a:pPr>
            <a:r>
              <a:rPr lang="en-US" sz="8550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Zabawa razem – jak być dobrym kolegą?</a:t>
            </a:r>
          </a:p>
          <a:p>
            <a:pPr algn="ctr">
              <a:lnSpc>
                <a:spcPts val="9319"/>
              </a:lnSpc>
            </a:pPr>
            <a:endParaRPr lang="en-US" sz="8550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48115" y="3610642"/>
            <a:ext cx="8753663" cy="530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3"/>
              </a:lnSpc>
            </a:pPr>
            <a:r>
              <a:rPr lang="en-US" sz="6031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Baw się tak, jak druga osoba lubi.</a:t>
            </a:r>
          </a:p>
          <a:p>
            <a:pPr algn="ctr">
              <a:lnSpc>
                <a:spcPts val="8443"/>
              </a:lnSpc>
            </a:pPr>
            <a:r>
              <a:rPr lang="en-US" sz="6031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Mów spokojnie.</a:t>
            </a:r>
          </a:p>
          <a:p>
            <a:pPr algn="ctr">
              <a:lnSpc>
                <a:spcPts val="8443"/>
              </a:lnSpc>
            </a:pPr>
            <a:r>
              <a:rPr lang="en-US" sz="6031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Daj przestrzeń, gdy trzeba.</a:t>
            </a:r>
          </a:p>
        </p:txBody>
      </p:sp>
    </p:spTree>
  </p:cSld>
  <p:clrMapOvr>
    <a:masterClrMapping/>
  </p:clrMapOvr>
  <p:transition spd="med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2705" y="1952979"/>
            <a:ext cx="16782589" cy="495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16"/>
              </a:lnSpc>
            </a:pPr>
            <a:r>
              <a:rPr lang="en-US" sz="11850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Jak dziecko z autyzmem odbiera świat ?</a:t>
            </a:r>
          </a:p>
          <a:p>
            <a:pPr algn="ctr">
              <a:lnSpc>
                <a:spcPts val="12916"/>
              </a:lnSpc>
            </a:pPr>
            <a:endParaRPr lang="en-US" sz="11850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871674" y="5820032"/>
            <a:ext cx="10544652" cy="3400650"/>
          </a:xfrm>
          <a:custGeom>
            <a:avLst/>
            <a:gdLst/>
            <a:ahLst/>
            <a:cxnLst/>
            <a:rect l="l" t="t" r="r" b="b"/>
            <a:pathLst>
              <a:path w="10544652" h="3400650">
                <a:moveTo>
                  <a:pt x="0" y="0"/>
                </a:moveTo>
                <a:lnTo>
                  <a:pt x="10544652" y="0"/>
                </a:lnTo>
                <a:lnTo>
                  <a:pt x="10544652" y="3400650"/>
                </a:lnTo>
                <a:lnTo>
                  <a:pt x="0" y="34006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ransition spd="med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657" r="657"/>
          <a:stretch>
            <a:fillRect/>
          </a:stretch>
        </p:blipFill>
        <p:spPr>
          <a:xfrm>
            <a:off x="584959" y="264847"/>
            <a:ext cx="17118082" cy="9757307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059947" y="1592850"/>
            <a:ext cx="7538637" cy="6824920"/>
            <a:chOff x="0" y="0"/>
            <a:chExt cx="5580380" cy="5052060"/>
          </a:xfrm>
        </p:grpSpPr>
        <p:sp>
          <p:nvSpPr>
            <p:cNvPr id="13" name="Freeform 13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12"/>
              <a:stretch>
                <a:fillRect l="-17816" r="-1781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516532" y="1364250"/>
            <a:ext cx="8171469" cy="855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9"/>
              </a:lnSpc>
            </a:pPr>
            <a:r>
              <a:rPr lang="en-US" sz="6031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Światowy Dzień Świadomości Autyzmu</a:t>
            </a:r>
          </a:p>
          <a:p>
            <a:pPr algn="ctr">
              <a:lnSpc>
                <a:spcPts val="10861"/>
              </a:lnSpc>
            </a:pPr>
            <a:r>
              <a:rPr lang="en-US" sz="6831" b="1">
                <a:solidFill>
                  <a:srgbClr val="0061D0"/>
                </a:solidFill>
                <a:latin typeface="Tufuli Arabic Bold"/>
                <a:ea typeface="Tufuli Arabic Bold"/>
                <a:cs typeface="Tufuli Arabic Bold"/>
                <a:sym typeface="Tufuli Arabic Bold"/>
              </a:rPr>
              <a:t>2 kwietnia</a:t>
            </a:r>
          </a:p>
          <a:p>
            <a:pPr algn="ctr">
              <a:lnSpc>
                <a:spcPts val="9589"/>
              </a:lnSpc>
            </a:pPr>
            <a:r>
              <a:rPr lang="en-US" sz="6031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„Poznajmy autyzm – uczmy się akceptacji!”</a:t>
            </a:r>
          </a:p>
          <a:p>
            <a:pPr algn="ctr">
              <a:lnSpc>
                <a:spcPts val="9589"/>
              </a:lnSpc>
            </a:pPr>
            <a:endParaRPr lang="en-US" sz="6031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9589"/>
              </a:lnSpc>
            </a:pPr>
            <a:endParaRPr lang="en-US" sz="6031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34553" y="3078824"/>
            <a:ext cx="10715495" cy="6991861"/>
          </a:xfrm>
          <a:custGeom>
            <a:avLst/>
            <a:gdLst/>
            <a:ahLst/>
            <a:cxnLst/>
            <a:rect l="l" t="t" r="r" b="b"/>
            <a:pathLst>
              <a:path w="10715495" h="6991861">
                <a:moveTo>
                  <a:pt x="0" y="0"/>
                </a:moveTo>
                <a:lnTo>
                  <a:pt x="10715495" y="0"/>
                </a:lnTo>
                <a:lnTo>
                  <a:pt x="10715495" y="6991860"/>
                </a:lnTo>
                <a:lnTo>
                  <a:pt x="0" y="69918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39387" y="1362075"/>
            <a:ext cx="15350035" cy="232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19"/>
              </a:lnSpc>
            </a:pPr>
            <a:r>
              <a:rPr lang="en-US" sz="17519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ĆWICZENIE</a:t>
            </a:r>
          </a:p>
        </p:txBody>
      </p:sp>
    </p:spTree>
  </p:cSld>
  <p:clrMapOvr>
    <a:masterClrMapping/>
  </p:clrMapOvr>
  <p:transition spd="med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3602" y="280191"/>
            <a:ext cx="17560797" cy="9726618"/>
          </a:xfrm>
          <a:custGeom>
            <a:avLst/>
            <a:gdLst/>
            <a:ahLst/>
            <a:cxnLst/>
            <a:rect l="l" t="t" r="r" b="b"/>
            <a:pathLst>
              <a:path w="17560797" h="9726618">
                <a:moveTo>
                  <a:pt x="0" y="0"/>
                </a:moveTo>
                <a:lnTo>
                  <a:pt x="17560796" y="0"/>
                </a:lnTo>
                <a:lnTo>
                  <a:pt x="17560796" y="9726618"/>
                </a:lnTo>
                <a:lnTo>
                  <a:pt x="0" y="97266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555"/>
            </a:stretch>
          </a:blipFill>
          <a:ln w="38100" cap="sq">
            <a:solidFill>
              <a:srgbClr val="173E7B"/>
            </a:solidFill>
            <a:prstDash val="solid"/>
            <a:miter/>
          </a:ln>
        </p:spPr>
      </p:sp>
    </p:spTree>
  </p:cSld>
  <p:clrMapOvr>
    <a:masterClrMapping/>
  </p:clrMapOvr>
  <p:transition spd="med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3602" y="280191"/>
            <a:ext cx="17560797" cy="9726618"/>
          </a:xfrm>
          <a:custGeom>
            <a:avLst/>
            <a:gdLst/>
            <a:ahLst/>
            <a:cxnLst/>
            <a:rect l="l" t="t" r="r" b="b"/>
            <a:pathLst>
              <a:path w="17560797" h="9726618">
                <a:moveTo>
                  <a:pt x="0" y="0"/>
                </a:moveTo>
                <a:lnTo>
                  <a:pt x="17560796" y="0"/>
                </a:lnTo>
                <a:lnTo>
                  <a:pt x="17560796" y="9726618"/>
                </a:lnTo>
                <a:lnTo>
                  <a:pt x="0" y="97266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555"/>
            </a:stretch>
          </a:blipFill>
          <a:ln w="38100" cap="sq">
            <a:solidFill>
              <a:srgbClr val="173E7B"/>
            </a:solidFill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7341946" y="7306398"/>
            <a:ext cx="908785" cy="908785"/>
          </a:xfrm>
          <a:custGeom>
            <a:avLst/>
            <a:gdLst/>
            <a:ahLst/>
            <a:cxnLst/>
            <a:rect l="l" t="t" r="r" b="b"/>
            <a:pathLst>
              <a:path w="908785" h="908785">
                <a:moveTo>
                  <a:pt x="0" y="0"/>
                </a:moveTo>
                <a:lnTo>
                  <a:pt x="908785" y="0"/>
                </a:lnTo>
                <a:lnTo>
                  <a:pt x="908785" y="908785"/>
                </a:lnTo>
                <a:lnTo>
                  <a:pt x="0" y="9087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94832" y="5356337"/>
            <a:ext cx="1154674" cy="1154674"/>
          </a:xfrm>
          <a:custGeom>
            <a:avLst/>
            <a:gdLst/>
            <a:ahLst/>
            <a:cxnLst/>
            <a:rect l="l" t="t" r="r" b="b"/>
            <a:pathLst>
              <a:path w="1154674" h="1154674">
                <a:moveTo>
                  <a:pt x="0" y="0"/>
                </a:moveTo>
                <a:lnTo>
                  <a:pt x="1154674" y="0"/>
                </a:lnTo>
                <a:lnTo>
                  <a:pt x="1154674" y="1154674"/>
                </a:lnTo>
                <a:lnTo>
                  <a:pt x="0" y="11546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549506" y="5143500"/>
            <a:ext cx="908785" cy="908785"/>
          </a:xfrm>
          <a:custGeom>
            <a:avLst/>
            <a:gdLst/>
            <a:ahLst/>
            <a:cxnLst/>
            <a:rect l="l" t="t" r="r" b="b"/>
            <a:pathLst>
              <a:path w="908785" h="908785">
                <a:moveTo>
                  <a:pt x="0" y="0"/>
                </a:moveTo>
                <a:lnTo>
                  <a:pt x="908784" y="0"/>
                </a:lnTo>
                <a:lnTo>
                  <a:pt x="908784" y="908785"/>
                </a:lnTo>
                <a:lnTo>
                  <a:pt x="0" y="9087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27404" y="7494764"/>
            <a:ext cx="1154674" cy="1154674"/>
          </a:xfrm>
          <a:custGeom>
            <a:avLst/>
            <a:gdLst/>
            <a:ahLst/>
            <a:cxnLst/>
            <a:rect l="l" t="t" r="r" b="b"/>
            <a:pathLst>
              <a:path w="1154674" h="1154674">
                <a:moveTo>
                  <a:pt x="0" y="0"/>
                </a:moveTo>
                <a:lnTo>
                  <a:pt x="1154674" y="0"/>
                </a:lnTo>
                <a:lnTo>
                  <a:pt x="1154674" y="1154674"/>
                </a:lnTo>
                <a:lnTo>
                  <a:pt x="0" y="11546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5885" y="5745308"/>
            <a:ext cx="1561090" cy="1561090"/>
          </a:xfrm>
          <a:custGeom>
            <a:avLst/>
            <a:gdLst/>
            <a:ahLst/>
            <a:cxnLst/>
            <a:rect l="l" t="t" r="r" b="b"/>
            <a:pathLst>
              <a:path w="1561090" h="1561090">
                <a:moveTo>
                  <a:pt x="0" y="0"/>
                </a:moveTo>
                <a:lnTo>
                  <a:pt x="1561090" y="0"/>
                </a:lnTo>
                <a:lnTo>
                  <a:pt x="1561090" y="1561090"/>
                </a:lnTo>
                <a:lnTo>
                  <a:pt x="0" y="15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8469" y="2231391"/>
            <a:ext cx="4684820" cy="5030679"/>
          </a:xfrm>
          <a:custGeom>
            <a:avLst/>
            <a:gdLst/>
            <a:ahLst/>
            <a:cxnLst/>
            <a:rect l="l" t="t" r="r" b="b"/>
            <a:pathLst>
              <a:path w="4684820" h="5030679">
                <a:moveTo>
                  <a:pt x="0" y="0"/>
                </a:moveTo>
                <a:lnTo>
                  <a:pt x="4684820" y="0"/>
                </a:lnTo>
                <a:lnTo>
                  <a:pt x="4684820" y="5030678"/>
                </a:lnTo>
                <a:lnTo>
                  <a:pt x="0" y="50306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85446" y="2792793"/>
            <a:ext cx="10561820" cy="3907873"/>
          </a:xfrm>
          <a:custGeom>
            <a:avLst/>
            <a:gdLst/>
            <a:ahLst/>
            <a:cxnLst/>
            <a:rect l="l" t="t" r="r" b="b"/>
            <a:pathLst>
              <a:path w="10561820" h="3907873">
                <a:moveTo>
                  <a:pt x="0" y="0"/>
                </a:moveTo>
                <a:lnTo>
                  <a:pt x="10561819" y="0"/>
                </a:lnTo>
                <a:lnTo>
                  <a:pt x="10561819" y="3907874"/>
                </a:lnTo>
                <a:lnTo>
                  <a:pt x="0" y="39078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37923" y="1667229"/>
            <a:ext cx="15862633" cy="777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2"/>
              </a:lnSpc>
            </a:pPr>
            <a:r>
              <a:rPr lang="en-US" sz="7880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🧩 CO TO JEST AUTYZM?</a:t>
            </a:r>
          </a:p>
          <a:p>
            <a:pPr algn="ctr">
              <a:lnSpc>
                <a:spcPts val="9797"/>
              </a:lnSpc>
            </a:pPr>
            <a:r>
              <a:rPr lang="en-US" sz="694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Choroba, którą można się zarazić</a:t>
            </a:r>
          </a:p>
          <a:p>
            <a:pPr algn="ctr">
              <a:lnSpc>
                <a:spcPts val="9797"/>
              </a:lnSpc>
            </a:pPr>
            <a:r>
              <a:rPr lang="en-US" sz="694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Inny sposób myślenia i odczuwania</a:t>
            </a:r>
          </a:p>
          <a:p>
            <a:pPr algn="ctr">
              <a:lnSpc>
                <a:spcPts val="9797"/>
              </a:lnSpc>
            </a:pPr>
            <a:r>
              <a:rPr lang="en-US" sz="694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Ulubiona zabawa dzieci</a:t>
            </a:r>
          </a:p>
          <a:p>
            <a:pPr algn="ctr">
              <a:lnSpc>
                <a:spcPts val="12215"/>
              </a:lnSpc>
            </a:pPr>
            <a:endParaRPr lang="en-US" sz="694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9367"/>
              </a:lnSpc>
            </a:pPr>
            <a:endParaRPr lang="en-US" sz="694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87065" y="1462452"/>
            <a:ext cx="15862633" cy="918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2"/>
              </a:lnSpc>
            </a:pPr>
            <a:r>
              <a:rPr lang="en-US" sz="7880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🧩 CO TO JEST AUTYZM?</a:t>
            </a:r>
          </a:p>
          <a:p>
            <a:pPr algn="ctr">
              <a:lnSpc>
                <a:spcPts val="9797"/>
              </a:lnSpc>
            </a:pPr>
            <a:r>
              <a:rPr lang="en-US" sz="694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Choroba, którą można się zarazić</a:t>
            </a:r>
          </a:p>
          <a:p>
            <a:pPr algn="ctr">
              <a:lnSpc>
                <a:spcPts val="9797"/>
              </a:lnSpc>
            </a:pPr>
            <a:r>
              <a:rPr lang="en-US" sz="694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Inny sposób myślenia i odczuwania</a:t>
            </a:r>
          </a:p>
          <a:p>
            <a:pPr algn="ctr">
              <a:lnSpc>
                <a:spcPts val="9797"/>
              </a:lnSpc>
            </a:pPr>
            <a:r>
              <a:rPr lang="en-US" sz="694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Ulubiona zabawa dzieci</a:t>
            </a:r>
          </a:p>
          <a:p>
            <a:pPr algn="ctr">
              <a:lnSpc>
                <a:spcPts val="11112"/>
              </a:lnSpc>
            </a:pPr>
            <a:r>
              <a:rPr lang="en-US" sz="7880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B</a:t>
            </a:r>
          </a:p>
          <a:p>
            <a:pPr algn="ctr">
              <a:lnSpc>
                <a:spcPts val="12215"/>
              </a:lnSpc>
            </a:pPr>
            <a:endParaRPr lang="en-US" sz="7880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9367"/>
              </a:lnSpc>
            </a:pPr>
            <a:endParaRPr lang="en-US" sz="7880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54339" y="1857566"/>
            <a:ext cx="16095358" cy="958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👂 CO MOŻE BYĆ TRUDNE DLA DZIECKA Z AUTYZMEM?</a:t>
            </a:r>
          </a:p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76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A) Głośne dźwięki i hałas</a:t>
            </a:r>
          </a:p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Czytanie książek</a:t>
            </a:r>
          </a:p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Picie wody</a:t>
            </a:r>
          </a:p>
          <a:p>
            <a:pPr algn="ctr">
              <a:lnSpc>
                <a:spcPts val="10838"/>
              </a:lnSpc>
            </a:pPr>
            <a:endParaRPr lang="en-US" sz="7687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10838"/>
              </a:lnSpc>
            </a:pPr>
            <a:endParaRPr lang="en-US" sz="7687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7959" y="1104060"/>
            <a:ext cx="16095358" cy="958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👂 CO MOŻE BYĆ TRUDNE DLA DZIECKA Z AUTYZMEM?</a:t>
            </a:r>
          </a:p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76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A) Głośne dźwięki i hałas</a:t>
            </a:r>
          </a:p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Czytanie książek</a:t>
            </a:r>
          </a:p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Picie wody</a:t>
            </a:r>
          </a:p>
          <a:p>
            <a:pPr algn="ctr">
              <a:lnSpc>
                <a:spcPts val="10838"/>
              </a:lnSpc>
            </a:pPr>
            <a:r>
              <a:rPr lang="en-US" sz="76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A</a:t>
            </a:r>
          </a:p>
          <a:p>
            <a:pPr algn="ctr">
              <a:lnSpc>
                <a:spcPts val="10838"/>
              </a:lnSpc>
            </a:pPr>
            <a:endParaRPr lang="en-US" sz="7687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17187" y="1471977"/>
            <a:ext cx="16072393" cy="1009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💬 Czy każde dziecko z autyzmem mówi?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Tak, każde dużo mówi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Niektóre mówią, inne nie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Wszystkie dzieci z autyzmem milczą</a:t>
            </a: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3567" y="1252352"/>
            <a:ext cx="16072393" cy="1009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💬 Czy każde dziecko z autyzmem mówi?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Tak, każde dużo mówi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Niektóre mówią, inne nie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Wszystkie dzieci z autyzmem milczą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B</a:t>
            </a: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799909" y="2770469"/>
            <a:ext cx="6762677" cy="6779565"/>
            <a:chOff x="0" y="0"/>
            <a:chExt cx="5594350" cy="5608320"/>
          </a:xfrm>
        </p:grpSpPr>
        <p:sp>
          <p:nvSpPr>
            <p:cNvPr id="13" name="Freeform 13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12"/>
              <a:stretch>
                <a:fillRect b="-3279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548115" y="3223492"/>
            <a:ext cx="7778348" cy="6847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5"/>
              </a:lnSpc>
            </a:pPr>
            <a:endParaRPr/>
          </a:p>
          <a:p>
            <a:pPr algn="ctr">
              <a:lnSpc>
                <a:spcPts val="5415"/>
              </a:lnSpc>
            </a:pPr>
            <a:r>
              <a:rPr lang="en-US" sz="5415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Autyzm to sposób, w jaki niektóre osoby odbierają świat.</a:t>
            </a:r>
          </a:p>
          <a:p>
            <a:pPr algn="ctr">
              <a:lnSpc>
                <a:spcPts val="5415"/>
              </a:lnSpc>
            </a:pPr>
            <a:endParaRPr lang="en-US" sz="5415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5415"/>
              </a:lnSpc>
            </a:pPr>
            <a:r>
              <a:rPr lang="en-US" sz="5415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Ich mózg działa trochę inaczej niż u większości ludzi.</a:t>
            </a:r>
          </a:p>
          <a:p>
            <a:pPr algn="ctr">
              <a:lnSpc>
                <a:spcPts val="5415"/>
              </a:lnSpc>
            </a:pPr>
            <a:endParaRPr lang="en-US" sz="5415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5415"/>
              </a:lnSpc>
            </a:pPr>
            <a:endParaRPr lang="en-US" sz="5415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512388" y="1387668"/>
            <a:ext cx="11196293" cy="126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77"/>
              </a:lnSpc>
              <a:spcBef>
                <a:spcPct val="0"/>
              </a:spcBef>
            </a:pPr>
            <a:r>
              <a:rPr lang="en-US" sz="957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Co to jest autyzm ?</a:t>
            </a:r>
          </a:p>
        </p:txBody>
      </p:sp>
    </p:spTree>
  </p:cSld>
  <p:clrMapOvr>
    <a:masterClrMapping/>
  </p:clrMapOvr>
  <p:transition spd="med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48104" y="1879296"/>
            <a:ext cx="16591792" cy="911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733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👕 JAKI KOLOR JEST SYMBOLEM AUTYZMU?</a:t>
            </a:r>
          </a:p>
          <a:p>
            <a:pPr algn="ctr">
              <a:lnSpc>
                <a:spcPts val="10347"/>
              </a:lnSpc>
            </a:pPr>
            <a:r>
              <a:rPr lang="en-US" sz="733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733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A) Czerwony</a:t>
            </a:r>
          </a:p>
          <a:p>
            <a:pPr algn="ctr">
              <a:lnSpc>
                <a:spcPts val="10347"/>
              </a:lnSpc>
            </a:pPr>
            <a:r>
              <a:rPr lang="en-US" sz="733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Zielony</a:t>
            </a:r>
          </a:p>
          <a:p>
            <a:pPr algn="ctr">
              <a:lnSpc>
                <a:spcPts val="10347"/>
              </a:lnSpc>
            </a:pPr>
            <a:r>
              <a:rPr lang="en-US" sz="733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Niebieski</a:t>
            </a:r>
          </a:p>
          <a:p>
            <a:pPr algn="ctr">
              <a:lnSpc>
                <a:spcPts val="10347"/>
              </a:lnSpc>
            </a:pPr>
            <a:endParaRPr lang="en-US" sz="733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10347"/>
              </a:lnSpc>
            </a:pPr>
            <a:endParaRPr lang="en-US" sz="733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3567" y="1252352"/>
            <a:ext cx="16072393" cy="8830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👕 JAKI KOLOR JEST SYMBOLEM AUTYZMU?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A) Czerwony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Zielony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Niebieski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C</a:t>
            </a: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19308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9"/>
                </a:lnTo>
                <a:lnTo>
                  <a:pt x="0" y="10702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17029" y="2127327"/>
            <a:ext cx="16072393" cy="756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🧠 CZY AUTYZM MOŻNA „WYLECZYĆ”?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Tak, po tygodniu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Nie, to nie choroba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Tak, wystarczy dużo spać</a:t>
            </a: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82709" y="1694542"/>
            <a:ext cx="16072393" cy="756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🧠 CZY AUTYZM MOŻNA „WYLECZYĆ”?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Tak, po tygodniu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Nie, to nie choroba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Tak, wystarczy dużo spać</a:t>
            </a:r>
          </a:p>
          <a:p>
            <a:pPr algn="ctr">
              <a:lnSpc>
                <a:spcPts val="10023"/>
              </a:lnSpc>
            </a:pPr>
            <a:r>
              <a:rPr lang="en-US" sz="71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B</a:t>
            </a:r>
          </a:p>
          <a:p>
            <a:pPr algn="ctr">
              <a:lnSpc>
                <a:spcPts val="10023"/>
              </a:lnSpc>
            </a:pPr>
            <a:endParaRPr lang="en-US" sz="7108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44585" y="1481502"/>
            <a:ext cx="15576661" cy="978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🎨 CO DZIECI Z AUTYZMEM CZĘSTO LUBIĄ ROBIĆ?</a:t>
            </a:r>
          </a:p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Skakać po kałużach</a:t>
            </a:r>
          </a:p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Bawić się powtarzalnie i mieć swoje ulubione tematy</a:t>
            </a:r>
          </a:p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Jeść lody</a:t>
            </a:r>
          </a:p>
          <a:p>
            <a:pPr algn="ctr">
              <a:lnSpc>
                <a:spcPts val="9714"/>
              </a:lnSpc>
            </a:pPr>
            <a:endParaRPr lang="en-US" sz="6889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9714"/>
              </a:lnSpc>
            </a:pPr>
            <a:endParaRPr lang="en-US" sz="6889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62060" y="946070"/>
            <a:ext cx="15576661" cy="978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🎨 CO DZIECI Z AUTYZMEM CZĘSTO LUBIĄ ROBIĆ?</a:t>
            </a:r>
          </a:p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Skakać po kałużach</a:t>
            </a:r>
          </a:p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Bawić się powtarzalnie i mieć swoje ulubione tematy</a:t>
            </a:r>
          </a:p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Jeść lody</a:t>
            </a:r>
          </a:p>
          <a:p>
            <a:pPr algn="ctr">
              <a:lnSpc>
                <a:spcPts val="9714"/>
              </a:lnSpc>
            </a:pPr>
            <a:r>
              <a:rPr lang="en-US" sz="6889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B</a:t>
            </a:r>
          </a:p>
          <a:p>
            <a:pPr algn="ctr">
              <a:lnSpc>
                <a:spcPts val="9714"/>
              </a:lnSpc>
            </a:pPr>
            <a:endParaRPr lang="en-US" sz="6889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2348" y="1340480"/>
            <a:ext cx="14892992" cy="9330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🧩 Co symbolizuje układanka – puzzle?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Zabawę w przedszkolu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To, że wszyscy jesteśmy częścią większej całości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Trudne zadanie do rozwiązania</a:t>
            </a: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63466" y="930965"/>
            <a:ext cx="14892992" cy="9330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🧩 Co symbolizuje układanka – puzzle?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Zabawę w przedszkolu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To, że wszyscy jesteśmy częścią większej całości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Trudne zadanie do rozwiązania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B</a:t>
            </a: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2348" y="1911989"/>
            <a:ext cx="14892992" cy="815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💙 KIEDY OBCHODZIMY ŚWIATOWY DZIEŃ ŚWIADOMOŚCI AUTYZMU?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1 czerwca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25 grudnia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2 kwietnia</a:t>
            </a: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48115" y="1491027"/>
            <a:ext cx="14892992" cy="815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💙 KIEDY OBCHODZIMY ŚWIATOWY DZIEŃ ŚWIADOMOŚCI AUTYZMU?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A) 1 czerwca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25 grudnia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2 kwietnia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C</a:t>
            </a: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49815" y="1539492"/>
            <a:ext cx="17838185" cy="304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</a:pPr>
            <a:r>
              <a:rPr lang="en-US" sz="10154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KAŻDY CZŁOWIEK JEST INNY</a:t>
            </a:r>
          </a:p>
          <a:p>
            <a:pPr algn="ctr">
              <a:lnSpc>
                <a:spcPts val="6855"/>
              </a:lnSpc>
            </a:pPr>
            <a:endParaRPr lang="en-US" sz="10154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6855"/>
              </a:lnSpc>
            </a:pPr>
            <a:endParaRPr lang="en-US" sz="10154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55628" y="3075034"/>
            <a:ext cx="8515784" cy="592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</a:pPr>
            <a:r>
              <a:rPr lang="en-US" sz="5585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Tak jak różnimy się wyglądem,</a:t>
            </a:r>
          </a:p>
          <a:p>
            <a:pPr algn="ctr">
              <a:lnSpc>
                <a:spcPts val="7819"/>
              </a:lnSpc>
            </a:pPr>
            <a:r>
              <a:rPr lang="en-US" sz="5585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 tak różnimy się sposobem </a:t>
            </a:r>
          </a:p>
          <a:p>
            <a:pPr algn="ctr">
              <a:lnSpc>
                <a:spcPts val="7819"/>
              </a:lnSpc>
            </a:pPr>
            <a:r>
              <a:rPr lang="en-US" sz="5585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myślenia i czucia.</a:t>
            </a:r>
          </a:p>
          <a:p>
            <a:pPr algn="ctr">
              <a:lnSpc>
                <a:spcPts val="7819"/>
              </a:lnSpc>
            </a:pPr>
            <a:r>
              <a:rPr lang="en-US" sz="5585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Autyzm to jedna z takich różnic.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799909" y="2770469"/>
            <a:ext cx="6762677" cy="6779565"/>
            <a:chOff x="0" y="0"/>
            <a:chExt cx="5594350" cy="5608320"/>
          </a:xfrm>
        </p:grpSpPr>
        <p:sp>
          <p:nvSpPr>
            <p:cNvPr id="15" name="Freeform 15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12"/>
              <a:stretch>
                <a:fillRect l="-1736" r="-1736"/>
              </a:stretch>
            </a:blipFill>
          </p:spPr>
        </p:sp>
      </p:grpSp>
    </p:spTree>
  </p:cSld>
  <p:clrMapOvr>
    <a:masterClrMapping/>
  </p:clrMapOvr>
  <p:transition spd="med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61041" y="2473988"/>
            <a:ext cx="16028382" cy="698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🌟 CZY DZIECI Z AUTYZMEM MAJĄ TALENTY?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A) Nie, nie potrafią niczego wyjątkowego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Tak, każdy ma coś, w czym jest dobry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Tylko jeśli długo ćwiczą</a:t>
            </a: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61041" y="1998951"/>
            <a:ext cx="16028382" cy="698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🌟 CZY DZIECI Z AUTYZMEM MAJĄ TALENTY?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A) Nie, nie potrafią niczego wyjątkowego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B) Tak, każdy ma coś, w czym jest dobry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 C) Tylko jeśli długo ćwiczą</a:t>
            </a:r>
          </a:p>
          <a:p>
            <a:pPr algn="ctr">
              <a:lnSpc>
                <a:spcPts val="9287"/>
              </a:lnSpc>
            </a:pPr>
            <a:r>
              <a:rPr lang="en-US" sz="658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✅ Prawidłowa odpowiedź: B</a:t>
            </a:r>
          </a:p>
          <a:p>
            <a:pPr algn="ctr">
              <a:lnSpc>
                <a:spcPts val="9287"/>
              </a:lnSpc>
            </a:pPr>
            <a:endParaRPr lang="en-US" sz="6587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4430" y="-219308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49" y="0"/>
                </a:lnTo>
                <a:lnTo>
                  <a:pt x="10697749" y="10702209"/>
                </a:lnTo>
                <a:lnTo>
                  <a:pt x="0" y="10702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319" y="-207604"/>
            <a:ext cx="10697750" cy="10702209"/>
          </a:xfrm>
          <a:custGeom>
            <a:avLst/>
            <a:gdLst/>
            <a:ahLst/>
            <a:cxnLst/>
            <a:rect l="l" t="t" r="r" b="b"/>
            <a:pathLst>
              <a:path w="10697750" h="10702209">
                <a:moveTo>
                  <a:pt x="0" y="0"/>
                </a:moveTo>
                <a:lnTo>
                  <a:pt x="10697750" y="0"/>
                </a:lnTo>
                <a:lnTo>
                  <a:pt x="10697750" y="10702208"/>
                </a:lnTo>
                <a:lnTo>
                  <a:pt x="0" y="10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993924"/>
            <a:ext cx="15960722" cy="3257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0"/>
              </a:lnSpc>
            </a:pPr>
            <a:r>
              <a:rPr lang="en-US" sz="5140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Jeśli odpowiedziałeś/aś na wszystkie pytania – brawo! Jesteś wspaniałym przyjacielem i potrafisz zrozumieć, że każdy z nas jest wyjątkowy!</a:t>
            </a:r>
          </a:p>
        </p:txBody>
      </p:sp>
      <p:sp>
        <p:nvSpPr>
          <p:cNvPr id="15" name="Freeform 15"/>
          <p:cNvSpPr/>
          <p:nvPr/>
        </p:nvSpPr>
        <p:spPr>
          <a:xfrm>
            <a:off x="4304741" y="6640653"/>
            <a:ext cx="9691457" cy="4143098"/>
          </a:xfrm>
          <a:custGeom>
            <a:avLst/>
            <a:gdLst/>
            <a:ahLst/>
            <a:cxnLst/>
            <a:rect l="l" t="t" r="r" b="b"/>
            <a:pathLst>
              <a:path w="9691457" h="4143098">
                <a:moveTo>
                  <a:pt x="0" y="0"/>
                </a:moveTo>
                <a:lnTo>
                  <a:pt x="9691456" y="0"/>
                </a:lnTo>
                <a:lnTo>
                  <a:pt x="9691456" y="4143097"/>
                </a:lnTo>
                <a:lnTo>
                  <a:pt x="0" y="4143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57425" y="762000"/>
            <a:ext cx="10303272" cy="23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2"/>
              </a:lnSpc>
              <a:spcBef>
                <a:spcPct val="0"/>
              </a:spcBef>
            </a:pPr>
            <a:r>
              <a:rPr lang="en-US" sz="1370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GRATULACJE !</a:t>
            </a:r>
          </a:p>
        </p:txBody>
      </p:sp>
    </p:spTree>
  </p:cSld>
  <p:clrMapOvr>
    <a:masterClrMapping/>
  </p:clrMapOvr>
  <p:transition spd="med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7536" y="1181100"/>
            <a:ext cx="14464853" cy="201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7799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✏️ ZADANIE: „RÓŻNI, ALE RAZEM – ZAPROJEKTUJ DWA RÓŻNE PUZZLE”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7655" y="3619051"/>
            <a:ext cx="15946858" cy="5349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  <a:spcBef>
                <a:spcPct val="0"/>
              </a:spcBef>
            </a:pPr>
            <a:r>
              <a:rPr lang="en-US" sz="4724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ZAPROJEKTUJ DWA RÓŻNE ELEMENTY UKŁADANKI (PUZZLE). KAŻDY Z NICH NIECH BĘDZIE INNY – W KOLORZE, WZORZE LUB TEMACIE.</a:t>
            </a:r>
          </a:p>
          <a:p>
            <a:pPr algn="ctr">
              <a:lnSpc>
                <a:spcPts val="4724"/>
              </a:lnSpc>
              <a:spcBef>
                <a:spcPct val="0"/>
              </a:spcBef>
            </a:pPr>
            <a:r>
              <a:rPr lang="en-US" sz="4724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JEDNA CZĘŚĆ MOŻE BYĆ NP. W KROPKI, DRUGA W PASKI. NA JEDNYM MOŻESZ NARYSOWAĆ TO, CO TY LUBISZ ROBIĆ, A NA DRUGIM – CO LUBI KTOŚ INNY (NP. TWÓJ KOLEGA, KOLEŻANKA LUB KTOŚ Z RODZINY).</a:t>
            </a:r>
          </a:p>
          <a:p>
            <a:pPr algn="ctr">
              <a:lnSpc>
                <a:spcPts val="4724"/>
              </a:lnSpc>
              <a:spcBef>
                <a:spcPct val="0"/>
              </a:spcBef>
            </a:pPr>
            <a:r>
              <a:rPr lang="en-US" sz="4724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CHOĆ WYGLĄDAJĄ INACZEJ – PASUJĄ DO SIEBIE! BO RÓŻNORODNOŚĆ TO COŚ PIĘKNEGO</a:t>
            </a:r>
            <a:r>
              <a:rPr lang="en-US" sz="4724">
                <a:solidFill>
                  <a:srgbClr val="0061D0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  <a:r>
              <a:rPr lang="en-US" sz="4724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💙</a:t>
            </a:r>
          </a:p>
        </p:txBody>
      </p:sp>
    </p:spTree>
  </p:cSld>
  <p:clrMapOvr>
    <a:masterClrMapping/>
  </p:clrMapOvr>
  <p:transition spd="med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12665EA-77F1-B9BA-8A81-61427482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70"/>
            <a:ext cx="18288000" cy="1028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11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BF11E10-3AD2-DCFE-BA52-7793087A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38" y="0"/>
            <a:ext cx="18460738" cy="103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2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9981126-0BE8-795C-CF8A-98FD9CB6E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10"/>
            <a:ext cx="18288000" cy="103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88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CFFFB3-F419-6051-8E92-DCAFB17E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407" y="0"/>
            <a:ext cx="18465408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33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E2B89B-B169-D577-C6DC-6AA75D3F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8516599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62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BBC9A3-3858-C0EC-E70C-EB8EACE34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202"/>
            <a:ext cx="18364200" cy="1041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575858" y="3103961"/>
            <a:ext cx="7836209" cy="6845232"/>
            <a:chOff x="0" y="0"/>
            <a:chExt cx="5975350" cy="5219700"/>
          </a:xfrm>
        </p:grpSpPr>
        <p:sp>
          <p:nvSpPr>
            <p:cNvPr id="13" name="Freeform 13"/>
            <p:cNvSpPr/>
            <p:nvPr/>
          </p:nvSpPr>
          <p:spPr>
            <a:xfrm>
              <a:off x="-519430" y="-910590"/>
              <a:ext cx="7381240" cy="6188710"/>
            </a:xfrm>
            <a:custGeom>
              <a:avLst/>
              <a:gdLst/>
              <a:ahLst/>
              <a:cxnLst/>
              <a:rect l="l" t="t" r="r" b="b"/>
              <a:pathLst>
                <a:path w="7381240" h="6188710">
                  <a:moveTo>
                    <a:pt x="2861310" y="5034280"/>
                  </a:moveTo>
                  <a:cubicBezTo>
                    <a:pt x="4353560" y="5034280"/>
                    <a:pt x="3549650" y="6188710"/>
                    <a:pt x="5092700" y="6121400"/>
                  </a:cubicBezTo>
                  <a:cubicBezTo>
                    <a:pt x="6408420" y="6064250"/>
                    <a:pt x="7381240" y="3489960"/>
                    <a:pt x="5207000" y="2288540"/>
                  </a:cubicBezTo>
                  <a:cubicBezTo>
                    <a:pt x="3470910" y="1328420"/>
                    <a:pt x="629920" y="0"/>
                    <a:pt x="1029970" y="1830070"/>
                  </a:cubicBezTo>
                  <a:cubicBezTo>
                    <a:pt x="1430020" y="3660140"/>
                    <a:pt x="0" y="4232910"/>
                    <a:pt x="744220" y="5205730"/>
                  </a:cubicBezTo>
                  <a:cubicBezTo>
                    <a:pt x="1488440" y="6178550"/>
                    <a:pt x="1544320" y="5034280"/>
                    <a:pt x="2861310" y="5034280"/>
                  </a:cubicBezTo>
                  <a:close/>
                </a:path>
              </a:pathLst>
            </a:custGeom>
            <a:blipFill>
              <a:blip r:embed="rId12"/>
              <a:stretch>
                <a:fillRect l="-3082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548115" y="412827"/>
            <a:ext cx="16055486" cy="269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10319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JAKIE SĄ DZIECI Z AUTYZMEM?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4585" y="3479733"/>
            <a:ext cx="8961721" cy="700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701" lvl="1" indent="-582851" algn="l">
              <a:lnSpc>
                <a:spcPts val="6911"/>
              </a:lnSpc>
              <a:buFont typeface="Arial"/>
              <a:buChar char="•"/>
            </a:pPr>
            <a:r>
              <a:rPr lang="en-US" sz="539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Mogą być bardzo ciche albo bardzo gadatliwe.</a:t>
            </a:r>
          </a:p>
          <a:p>
            <a:pPr marL="1165701" lvl="1" indent="-582851" algn="l">
              <a:lnSpc>
                <a:spcPts val="6911"/>
              </a:lnSpc>
              <a:buFont typeface="Arial"/>
              <a:buChar char="•"/>
            </a:pPr>
            <a:r>
              <a:rPr lang="en-US" sz="539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Lubią powtarzać czynności.</a:t>
            </a:r>
          </a:p>
          <a:p>
            <a:pPr marL="1165701" lvl="1" indent="-582851" algn="l">
              <a:lnSpc>
                <a:spcPts val="6911"/>
              </a:lnSpc>
              <a:buFont typeface="Arial"/>
              <a:buChar char="•"/>
            </a:pPr>
            <a:r>
              <a:rPr lang="en-US" sz="5399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Czasem nie lubią patrzeć w oczy.</a:t>
            </a:r>
          </a:p>
          <a:p>
            <a:pPr algn="ctr">
              <a:lnSpc>
                <a:spcPts val="6911"/>
              </a:lnSpc>
            </a:pPr>
            <a:endParaRPr lang="en-US" sz="5399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6911"/>
              </a:lnSpc>
            </a:pPr>
            <a:endParaRPr lang="en-US" sz="5399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</p:spTree>
  </p:cSld>
  <p:clrMapOvr>
    <a:masterClrMapping/>
  </p:clrMapOvr>
  <p:transition spd="med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4E0D4-C89B-78EE-53FD-DF50DECA3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63DE652-CE17-5A7E-A8B2-CC3B260EA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672" y="0"/>
            <a:ext cx="1855134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42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1B52-6C11-3847-57D2-1F21629F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01F10F4-9F68-7A06-67B9-996FBFEB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16" y="0"/>
            <a:ext cx="18407216" cy="103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59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03765-1C55-AC46-CE11-CAA85C145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78D115C-3702-8E75-5699-C92B65B4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86" y="0"/>
            <a:ext cx="1844777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39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231ED-7D0A-93F4-3DDE-F2430D675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6527863-8796-0C0B-F3A2-8A75B1C5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13" y="0"/>
            <a:ext cx="18338226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14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73E77-0514-5C11-C440-E980B0CB4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372332B-A60C-169B-AB19-2AFBBBFC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27" y="1466"/>
            <a:ext cx="18443027" cy="102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86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036C7C7-6FCE-A302-1C7B-88897F8B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6"/>
            <a:ext cx="18321377" cy="1026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0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EDF49-8A3C-2ABD-370C-765C3E166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9067B0-E498-24E9-CC7A-B8025043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43"/>
            <a:ext cx="18288000" cy="103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53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A090E-D5DE-064E-5F54-9219139AF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469CD40-3B74-2B8C-F8D9-ABCA7492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6408"/>
            <a:ext cx="18469907" cy="102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50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1A92-813D-CFC8-B66F-4282853B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8941277-4CE4-ECB1-4744-D801C5A93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38" y="-74120"/>
            <a:ext cx="18460738" cy="103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819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750A9-0277-2E9F-A1DD-E4ECC129E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E3B91AF-2B55-6D4F-79F4-C96752CF9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006" y="-1"/>
            <a:ext cx="18558405" cy="103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2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45729" y="953235"/>
            <a:ext cx="13506994" cy="242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5"/>
              </a:lnSpc>
              <a:spcBef>
                <a:spcPct val="0"/>
              </a:spcBef>
            </a:pPr>
            <a:r>
              <a:rPr lang="en-US" sz="9335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Co może być trudne dla dziecka z autyzmem?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44473" y="3081018"/>
            <a:ext cx="13130979" cy="6022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8"/>
              </a:lnSpc>
            </a:pPr>
            <a:endParaRPr/>
          </a:p>
          <a:p>
            <a:pPr marL="1342508" lvl="1" indent="-671254" algn="l">
              <a:lnSpc>
                <a:spcPts val="8705"/>
              </a:lnSpc>
              <a:buFont typeface="Arial"/>
              <a:buChar char="•"/>
            </a:pPr>
            <a:r>
              <a:rPr lang="en-US" sz="6218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Głośne dźwięki.</a:t>
            </a:r>
          </a:p>
          <a:p>
            <a:pPr marL="1342508" lvl="1" indent="-671254" algn="l">
              <a:lnSpc>
                <a:spcPts val="8705"/>
              </a:lnSpc>
              <a:buFont typeface="Arial"/>
              <a:buChar char="•"/>
            </a:pPr>
            <a:r>
              <a:rPr lang="en-US" sz="6218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Jasne światła.</a:t>
            </a:r>
          </a:p>
          <a:p>
            <a:pPr marL="1342508" lvl="1" indent="-671254" algn="l">
              <a:lnSpc>
                <a:spcPts val="8705"/>
              </a:lnSpc>
              <a:buFont typeface="Arial"/>
              <a:buChar char="•"/>
            </a:pPr>
            <a:r>
              <a:rPr lang="en-US" sz="6218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Dużo ludzi.</a:t>
            </a:r>
          </a:p>
          <a:p>
            <a:pPr marL="1342508" lvl="1" indent="-671254" algn="l">
              <a:lnSpc>
                <a:spcPts val="8705"/>
              </a:lnSpc>
              <a:buFont typeface="Arial"/>
              <a:buChar char="•"/>
            </a:pPr>
            <a:r>
              <a:rPr lang="en-US" sz="6218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Zmiany w planie dnia.</a:t>
            </a:r>
          </a:p>
          <a:p>
            <a:pPr algn="ctr">
              <a:lnSpc>
                <a:spcPts val="6218"/>
              </a:lnSpc>
              <a:spcBef>
                <a:spcPct val="0"/>
              </a:spcBef>
            </a:pPr>
            <a:endParaRPr lang="en-US" sz="6218">
              <a:solidFill>
                <a:srgbClr val="597EAA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527308" y="3377169"/>
            <a:ext cx="5419551" cy="5592407"/>
          </a:xfrm>
          <a:custGeom>
            <a:avLst/>
            <a:gdLst/>
            <a:ahLst/>
            <a:cxnLst/>
            <a:rect l="l" t="t" r="r" b="b"/>
            <a:pathLst>
              <a:path w="5419551" h="5592407">
                <a:moveTo>
                  <a:pt x="0" y="0"/>
                </a:moveTo>
                <a:lnTo>
                  <a:pt x="5419550" y="0"/>
                </a:lnTo>
                <a:lnTo>
                  <a:pt x="5419550" y="5592406"/>
                </a:lnTo>
                <a:lnTo>
                  <a:pt x="0" y="5592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5EC7C0B-EEDC-A653-A190-88977B367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16"/>
            <a:ext cx="18288000" cy="103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401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5672C2C-AF52-7B51-F355-4E640B05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943" y="-114300"/>
            <a:ext cx="18474865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6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FB2AF0B-3AA1-4110-6DA9-B3E90305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66" y="0"/>
            <a:ext cx="18383766" cy="103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37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E5B9248-37B0-0301-3498-808683482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48"/>
            <a:ext cx="18288000" cy="103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3379550"/>
            <a:ext cx="8983602" cy="584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18758" lvl="1" indent="-609379" algn="ctr">
              <a:lnSpc>
                <a:spcPts val="7903"/>
              </a:lnSpc>
              <a:buFont typeface="Arial"/>
              <a:buChar char="•"/>
            </a:pPr>
            <a:r>
              <a:rPr lang="en-US" sz="5645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Układać klocki, puzzle.</a:t>
            </a:r>
          </a:p>
          <a:p>
            <a:pPr marL="1218758" lvl="1" indent="-609379" algn="ctr">
              <a:lnSpc>
                <a:spcPts val="7903"/>
              </a:lnSpc>
              <a:buFont typeface="Arial"/>
              <a:buChar char="•"/>
            </a:pPr>
            <a:r>
              <a:rPr lang="en-US" sz="5645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Rysować, grać na komputerze.</a:t>
            </a:r>
          </a:p>
          <a:p>
            <a:pPr marL="1218758" lvl="1" indent="-609379" algn="ctr">
              <a:lnSpc>
                <a:spcPts val="7903"/>
              </a:lnSpc>
              <a:buFont typeface="Arial"/>
              <a:buChar char="•"/>
            </a:pPr>
            <a:r>
              <a:rPr lang="en-US" sz="5645">
                <a:solidFill>
                  <a:srgbClr val="597EAA"/>
                </a:solidFill>
                <a:latin typeface="Gagalin"/>
                <a:ea typeface="Gagalin"/>
                <a:cs typeface="Gagalin"/>
                <a:sym typeface="Gagalin"/>
              </a:rPr>
              <a:t>Mieć swoje ulubione zabawki i tematy.</a:t>
            </a:r>
          </a:p>
          <a:p>
            <a:pPr algn="ctr">
              <a:lnSpc>
                <a:spcPts val="5645"/>
              </a:lnSpc>
              <a:spcBef>
                <a:spcPct val="0"/>
              </a:spcBef>
            </a:pPr>
            <a:endParaRPr lang="en-US" sz="5645">
              <a:solidFill>
                <a:srgbClr val="597EAA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4920" y="1694750"/>
            <a:ext cx="15380494" cy="1271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77"/>
              </a:lnSpc>
              <a:spcBef>
                <a:spcPct val="0"/>
              </a:spcBef>
            </a:pPr>
            <a:r>
              <a:rPr lang="en-US" sz="9577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Co dzieci z autyzmem lubią?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012302" y="2966718"/>
            <a:ext cx="6829182" cy="6182632"/>
            <a:chOff x="0" y="0"/>
            <a:chExt cx="5580380" cy="5052060"/>
          </a:xfrm>
        </p:grpSpPr>
        <p:sp>
          <p:nvSpPr>
            <p:cNvPr id="15" name="Freeform 15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12"/>
              <a:stretch>
                <a:fillRect l="-8588" r="-27297"/>
              </a:stretch>
            </a:blipFill>
          </p:spPr>
        </p:sp>
      </p:grp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2725" y="3290578"/>
            <a:ext cx="10092868" cy="5263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0458" lvl="1" indent="-540229" algn="ctr">
              <a:lnSpc>
                <a:spcPts val="7006"/>
              </a:lnSpc>
              <a:buFont typeface="Arial"/>
              <a:buChar char="•"/>
            </a:pPr>
            <a:r>
              <a:rPr lang="en-US" sz="5004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Czasem potrzebują więcej czasu.</a:t>
            </a:r>
          </a:p>
          <a:p>
            <a:pPr marL="1080458" lvl="1" indent="-540229" algn="ctr">
              <a:lnSpc>
                <a:spcPts val="7006"/>
              </a:lnSpc>
              <a:buFont typeface="Arial"/>
              <a:buChar char="•"/>
            </a:pPr>
            <a:r>
              <a:rPr lang="en-US" sz="5004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Uczą się inaczej – przez obrazy, dźwięki, ruch.</a:t>
            </a:r>
          </a:p>
          <a:p>
            <a:pPr marL="1080458" lvl="1" indent="-540229" algn="ctr">
              <a:lnSpc>
                <a:spcPts val="7006"/>
              </a:lnSpc>
              <a:buFont typeface="Arial"/>
              <a:buChar char="•"/>
            </a:pPr>
            <a:r>
              <a:rPr lang="en-US" sz="5004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Lubią rutynę i powtarzalność.</a:t>
            </a:r>
          </a:p>
          <a:p>
            <a:pPr algn="ctr">
              <a:lnSpc>
                <a:spcPts val="7006"/>
              </a:lnSpc>
            </a:pPr>
            <a:endParaRPr lang="en-US" sz="5004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44585" y="1181100"/>
            <a:ext cx="15632427" cy="322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8"/>
              </a:lnSpc>
            </a:pPr>
            <a:r>
              <a:rPr lang="en-US" sz="8358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Jak dzieci z autyzmem się uczą?</a:t>
            </a:r>
          </a:p>
          <a:p>
            <a:pPr algn="ctr">
              <a:lnSpc>
                <a:spcPts val="8358"/>
              </a:lnSpc>
            </a:pPr>
            <a:endParaRPr lang="en-US" sz="8358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8358"/>
              </a:lnSpc>
              <a:spcBef>
                <a:spcPct val="0"/>
              </a:spcBef>
            </a:pPr>
            <a:endParaRPr lang="en-US" sz="8358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505593" y="2511351"/>
            <a:ext cx="7317308" cy="6391953"/>
            <a:chOff x="0" y="0"/>
            <a:chExt cx="5975350" cy="5219700"/>
          </a:xfrm>
        </p:grpSpPr>
        <p:sp>
          <p:nvSpPr>
            <p:cNvPr id="15" name="Freeform 15"/>
            <p:cNvSpPr/>
            <p:nvPr/>
          </p:nvSpPr>
          <p:spPr>
            <a:xfrm>
              <a:off x="-519430" y="-910590"/>
              <a:ext cx="7381240" cy="6188710"/>
            </a:xfrm>
            <a:custGeom>
              <a:avLst/>
              <a:gdLst/>
              <a:ahLst/>
              <a:cxnLst/>
              <a:rect l="l" t="t" r="r" b="b"/>
              <a:pathLst>
                <a:path w="7381240" h="6188710">
                  <a:moveTo>
                    <a:pt x="2861310" y="5034280"/>
                  </a:moveTo>
                  <a:cubicBezTo>
                    <a:pt x="4353560" y="5034280"/>
                    <a:pt x="3549650" y="6188710"/>
                    <a:pt x="5092700" y="6121400"/>
                  </a:cubicBezTo>
                  <a:cubicBezTo>
                    <a:pt x="6408420" y="6064250"/>
                    <a:pt x="7381240" y="3489960"/>
                    <a:pt x="5207000" y="2288540"/>
                  </a:cubicBezTo>
                  <a:cubicBezTo>
                    <a:pt x="3470910" y="1328420"/>
                    <a:pt x="629920" y="0"/>
                    <a:pt x="1029970" y="1830070"/>
                  </a:cubicBezTo>
                  <a:cubicBezTo>
                    <a:pt x="1430020" y="3660140"/>
                    <a:pt x="0" y="4232910"/>
                    <a:pt x="744220" y="5205730"/>
                  </a:cubicBezTo>
                  <a:cubicBezTo>
                    <a:pt x="1488440" y="6178550"/>
                    <a:pt x="1544320" y="5034280"/>
                    <a:pt x="2861310" y="5034280"/>
                  </a:cubicBezTo>
                  <a:close/>
                </a:path>
              </a:pathLst>
            </a:custGeom>
            <a:blipFill>
              <a:blip r:embed="rId12"/>
              <a:stretch>
                <a:fillRect l="-32056"/>
              </a:stretch>
            </a:blipFill>
          </p:spPr>
        </p:sp>
      </p:grp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8317" y="786908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7" y="0"/>
                </a:lnTo>
                <a:lnTo>
                  <a:pt x="41425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25347" flipH="1" flipV="1">
            <a:off x="-1584747" y="5844260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31757">
            <a:off x="1389685" y="842550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946858" y="-1835073"/>
            <a:ext cx="4142528" cy="4114800"/>
          </a:xfrm>
          <a:custGeom>
            <a:avLst/>
            <a:gdLst/>
            <a:ahLst/>
            <a:cxnLst/>
            <a:rect l="l" t="t" r="r" b="b"/>
            <a:pathLst>
              <a:path w="4142528" h="4114800">
                <a:moveTo>
                  <a:pt x="0" y="0"/>
                </a:moveTo>
                <a:lnTo>
                  <a:pt x="4142528" y="0"/>
                </a:lnTo>
                <a:lnTo>
                  <a:pt x="41425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74652" flipH="1" flipV="1">
            <a:off x="16636322" y="1628887"/>
            <a:ext cx="3169494" cy="2675663"/>
          </a:xfrm>
          <a:custGeom>
            <a:avLst/>
            <a:gdLst/>
            <a:ahLst/>
            <a:cxnLst/>
            <a:rect l="l" t="t" r="r" b="b"/>
            <a:pathLst>
              <a:path w="3169494" h="2675663">
                <a:moveTo>
                  <a:pt x="3169494" y="2675663"/>
                </a:moveTo>
                <a:lnTo>
                  <a:pt x="0" y="2675663"/>
                </a:lnTo>
                <a:lnTo>
                  <a:pt x="0" y="0"/>
                </a:lnTo>
                <a:lnTo>
                  <a:pt x="3169494" y="0"/>
                </a:lnTo>
                <a:lnTo>
                  <a:pt x="3169494" y="267566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68242">
            <a:off x="13484509" y="-2391491"/>
            <a:ext cx="3346875" cy="4114800"/>
          </a:xfrm>
          <a:custGeom>
            <a:avLst/>
            <a:gdLst/>
            <a:ahLst/>
            <a:cxnLst/>
            <a:rect l="l" t="t" r="r" b="b"/>
            <a:pathLst>
              <a:path w="3346875" h="4114800">
                <a:moveTo>
                  <a:pt x="0" y="0"/>
                </a:moveTo>
                <a:lnTo>
                  <a:pt x="3346875" y="0"/>
                </a:lnTo>
                <a:lnTo>
                  <a:pt x="3346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8774" flipH="1">
            <a:off x="14983505" y="7342162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4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4" y="5457044"/>
                </a:lnTo>
                <a:lnTo>
                  <a:pt x="3204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13951" y="7186483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1225" flipH="1">
            <a:off x="-54272" y="-2754869"/>
            <a:ext cx="3204773" cy="5457044"/>
          </a:xfrm>
          <a:custGeom>
            <a:avLst/>
            <a:gdLst/>
            <a:ahLst/>
            <a:cxnLst/>
            <a:rect l="l" t="t" r="r" b="b"/>
            <a:pathLst>
              <a:path w="3204773" h="5457044">
                <a:moveTo>
                  <a:pt x="3204773" y="0"/>
                </a:moveTo>
                <a:lnTo>
                  <a:pt x="0" y="0"/>
                </a:lnTo>
                <a:lnTo>
                  <a:pt x="0" y="5457044"/>
                </a:lnTo>
                <a:lnTo>
                  <a:pt x="3204773" y="5457044"/>
                </a:lnTo>
                <a:lnTo>
                  <a:pt x="32047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1588287" y="800454"/>
            <a:ext cx="3408343" cy="2057400"/>
          </a:xfrm>
          <a:custGeom>
            <a:avLst/>
            <a:gdLst/>
            <a:ahLst/>
            <a:cxnLst/>
            <a:rect l="l" t="t" r="r" b="b"/>
            <a:pathLst>
              <a:path w="3408343" h="2057400">
                <a:moveTo>
                  <a:pt x="0" y="0"/>
                </a:moveTo>
                <a:lnTo>
                  <a:pt x="3408343" y="0"/>
                </a:lnTo>
                <a:lnTo>
                  <a:pt x="34083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2725" y="2013027"/>
            <a:ext cx="10200278" cy="728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1"/>
              </a:lnSpc>
            </a:pPr>
            <a:endParaRPr/>
          </a:p>
          <a:p>
            <a:pPr marL="1245462" lvl="1" indent="-622731" algn="ctr">
              <a:lnSpc>
                <a:spcPts val="9691"/>
              </a:lnSpc>
              <a:buFont typeface="Arial"/>
              <a:buChar char="•"/>
            </a:pPr>
            <a:r>
              <a:rPr lang="en-US" sz="576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Niektóre mówią dużo, inne niewiele lub wcale.</a:t>
            </a:r>
          </a:p>
          <a:p>
            <a:pPr marL="1245462" lvl="1" indent="-622731" algn="ctr">
              <a:lnSpc>
                <a:spcPts val="9691"/>
              </a:lnSpc>
              <a:buFont typeface="Arial"/>
              <a:buChar char="•"/>
            </a:pPr>
            <a:r>
              <a:rPr lang="en-US" sz="5768">
                <a:solidFill>
                  <a:srgbClr val="74A8CF"/>
                </a:solidFill>
                <a:latin typeface="Gagalin"/>
                <a:ea typeface="Gagalin"/>
                <a:cs typeface="Gagalin"/>
                <a:sym typeface="Gagalin"/>
              </a:rPr>
              <a:t>Mogą używać obrazków lub gestów.</a:t>
            </a:r>
          </a:p>
          <a:p>
            <a:pPr algn="ctr">
              <a:lnSpc>
                <a:spcPts val="9691"/>
              </a:lnSpc>
            </a:pPr>
            <a:endParaRPr lang="en-US" sz="5768">
              <a:solidFill>
                <a:srgbClr val="74A8CF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44585" y="1501315"/>
            <a:ext cx="15477079" cy="222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9"/>
              </a:lnSpc>
            </a:pPr>
            <a:r>
              <a:rPr lang="en-US" sz="8569">
                <a:solidFill>
                  <a:srgbClr val="173E7B"/>
                </a:solidFill>
                <a:latin typeface="Gagalin"/>
                <a:ea typeface="Gagalin"/>
                <a:cs typeface="Gagalin"/>
                <a:sym typeface="Gagalin"/>
              </a:rPr>
              <a:t>JAK SIĘ POROZUMIEWAJĄ?</a:t>
            </a:r>
          </a:p>
          <a:p>
            <a:pPr algn="ctr">
              <a:lnSpc>
                <a:spcPts val="8569"/>
              </a:lnSpc>
              <a:spcBef>
                <a:spcPct val="0"/>
              </a:spcBef>
            </a:pPr>
            <a:endParaRPr lang="en-US" sz="8569">
              <a:solidFill>
                <a:srgbClr val="173E7B"/>
              </a:solidFill>
              <a:latin typeface="Gagalin"/>
              <a:ea typeface="Gagalin"/>
              <a:cs typeface="Gagalin"/>
              <a:sym typeface="Gagalin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478062" y="3128097"/>
            <a:ext cx="6702408" cy="5854814"/>
            <a:chOff x="0" y="0"/>
            <a:chExt cx="5975350" cy="5219700"/>
          </a:xfrm>
        </p:grpSpPr>
        <p:sp>
          <p:nvSpPr>
            <p:cNvPr id="15" name="Freeform 15"/>
            <p:cNvSpPr/>
            <p:nvPr/>
          </p:nvSpPr>
          <p:spPr>
            <a:xfrm>
              <a:off x="-519430" y="-910590"/>
              <a:ext cx="7381240" cy="6188710"/>
            </a:xfrm>
            <a:custGeom>
              <a:avLst/>
              <a:gdLst/>
              <a:ahLst/>
              <a:cxnLst/>
              <a:rect l="l" t="t" r="r" b="b"/>
              <a:pathLst>
                <a:path w="7381240" h="6188710">
                  <a:moveTo>
                    <a:pt x="2861310" y="5034280"/>
                  </a:moveTo>
                  <a:cubicBezTo>
                    <a:pt x="4353560" y="5034280"/>
                    <a:pt x="3549650" y="6188710"/>
                    <a:pt x="5092700" y="6121400"/>
                  </a:cubicBezTo>
                  <a:cubicBezTo>
                    <a:pt x="6408420" y="6064250"/>
                    <a:pt x="7381240" y="3489960"/>
                    <a:pt x="5207000" y="2288540"/>
                  </a:cubicBezTo>
                  <a:cubicBezTo>
                    <a:pt x="3470910" y="1328420"/>
                    <a:pt x="629920" y="0"/>
                    <a:pt x="1029970" y="1830070"/>
                  </a:cubicBezTo>
                  <a:cubicBezTo>
                    <a:pt x="1430020" y="3660140"/>
                    <a:pt x="0" y="4232910"/>
                    <a:pt x="744220" y="5205730"/>
                  </a:cubicBezTo>
                  <a:cubicBezTo>
                    <a:pt x="1488440" y="6178550"/>
                    <a:pt x="1544320" y="5034280"/>
                    <a:pt x="2861310" y="5034280"/>
                  </a:cubicBezTo>
                  <a:close/>
                </a:path>
              </a:pathLst>
            </a:custGeom>
            <a:blipFill>
              <a:blip r:embed="rId12"/>
              <a:stretch>
                <a:fillRect l="-31065"/>
              </a:stretch>
            </a:blipFill>
          </p:spPr>
        </p:sp>
      </p:grp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1026</Words>
  <Application>Microsoft Office PowerPoint</Application>
  <PresentationFormat>Niestandardowy</PresentationFormat>
  <Paragraphs>148</Paragraphs>
  <Slides>63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68" baseType="lpstr">
      <vt:lpstr>Gagalin</vt:lpstr>
      <vt:lpstr>Arial</vt:lpstr>
      <vt:lpstr>Tufuli Arabic Bold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</dc:title>
  <dc:creator>Hubert</dc:creator>
  <cp:lastModifiedBy>DR Q</cp:lastModifiedBy>
  <cp:revision>2</cp:revision>
  <dcterms:created xsi:type="dcterms:W3CDTF">2006-08-16T00:00:00Z</dcterms:created>
  <dcterms:modified xsi:type="dcterms:W3CDTF">2025-03-29T17:45:12Z</dcterms:modified>
  <dc:identifier>DAGiGSR3wac</dc:identifier>
</cp:coreProperties>
</file>